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1" r:id="rId25"/>
    <p:sldId id="280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5EDCC-F7DB-42BB-BB60-B04FC1377F68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3DA8-B8A0-423A-AB1B-9D11ECD9A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9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EB183-344A-4B88-90DD-A73D73287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5696A8-31AC-4E0A-8810-93774B89F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66CA8-6D3D-48C9-993F-BAC2398C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880142-EB74-4D07-B2BE-4A5CC6E5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AAA80-7B8D-4F74-A49D-1143651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31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4704A-2254-4F0C-9EE1-E8064CD3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63225C-5279-4E4A-81FF-8D29331B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86F72-4F95-4D70-9C6A-ED1D967D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43CE7-BE25-4405-996C-8C7452C8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55EE2-2D78-416B-9025-73FB83B8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1582BD-1F0B-4B73-96CA-FD3A8CC61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3C16A7-D996-4C55-BAFB-F416F32C9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AE880-E1BF-4A9E-8810-C4A71A1D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5A8C0-A8BC-42AC-AE78-1F5BC73A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A6903-F0BD-4585-AA41-809B3A4C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BFC2D-A0F3-4AEC-883C-BE461FB1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5D0A0-D524-4170-8469-75A873AD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32625-2930-4780-92EB-4EA59022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0E3BCC-9A0F-47DA-ABDC-14B3C150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6EAEA-AC27-4C53-9BFF-096C0B59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1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5DB9E-5F00-46C8-B5FD-4E78654D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B5BE-D10A-4680-B226-84DF53CC8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960C7E-FFC0-424D-AAEE-7BF238C4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EED8E-B864-4572-8EA8-68DBC15E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0343D-68D2-4D2E-9812-E3B76B87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1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65BDF-361D-4EA1-827C-4550F4A7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FFD32-37C9-4118-B9FC-C815D3DB5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62196-05CF-41BA-896D-0EC4C77A4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16C22-B66E-4B1B-A968-C90BD8FE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7E2E47-7F56-47CA-93F7-BA19D225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A3F41-C973-451E-BC1A-5B09B280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1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F19B-6B6E-4E56-9A43-7B3C5E4E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4788B7-F1BF-4C92-A483-27E3278F7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8A2984-9A61-4C49-89B7-1CA25D609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1FD8B3-5723-42F5-82FD-FB60E3977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692BE3-24E0-42D5-8ED1-AEACB89EC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211FDA-9D4D-4640-A6E3-8CA55D8C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C21D0D-2AC9-4456-9DAB-9AC5ACE5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03B337-BC8F-4E3A-A632-0ECD77A8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4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D4FEC-8339-4E4B-8F6C-7E058F4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795F5A-9249-4CE5-8A4F-F432A2AC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594E5C-2F11-4B44-943A-887545CC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6B1F44-AB5D-46A2-9F40-076D8E9F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2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3334E5-0247-4BE5-A318-B5A5638C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08DC14-36DD-4F9C-8DC1-9CB83C7F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9449DA-7B32-47E1-9322-0B4D72CA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7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73521-8AA6-474E-80AF-F7B11694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26AE5A-2BBA-4FB7-8014-A6469175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6226F-69E1-4EFC-87D4-6C35E8FB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4CAAC0-DA26-4D2B-BBA1-E98CBF28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C163E5-FDF8-411E-8444-21006722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77998-A845-48F6-B401-53CDDCBB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80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3D490-CC9F-4C12-95D0-23714BEF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648EA7-A644-4817-BB79-07DA93091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6FB627-C26E-41A3-BB26-869F98CB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FB66A-6E29-4C0C-956C-B015DD0B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F967A0-40EE-472E-9898-E58F5236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FE3FC-B3DD-4CDF-BEC9-B05EF49D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9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E54E72-49F6-43FA-8F8A-B303C514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4B9D7D-69EE-4D2C-A756-5AFF9590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CA844-5792-4D0B-8842-0129E1C50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C06F6-483E-46DA-84B6-05A5E24B5F75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7AF52-C8B2-4108-913B-3339E9584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4E756-70D9-4D7A-AF9E-DFAD14FAF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08E69-07E3-4732-87B5-934321948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8A1E7-C17A-4C2D-8DD0-01DBE683C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Battery-Free Eye Tracker on Glasses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0213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37734-B359-4A1C-9E25-479E6754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 1-D Relative Distance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F0FCA4-4920-4441-9817-495AE9384737}"/>
              </a:ext>
            </a:extLst>
          </p:cNvPr>
          <p:cNvSpPr txBox="1"/>
          <p:nvPr/>
        </p:nvSpPr>
        <p:spPr>
          <a:xfrm>
            <a:off x="1296140" y="2254928"/>
            <a:ext cx="676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Doppler Shift measurement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Device-free gesture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STFT has low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Highly noisy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D62FC2-85F5-4480-AEB3-D286E83C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821" y="2990322"/>
            <a:ext cx="4823878" cy="34978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456513-FCA3-47F9-AD90-832F1BD1AE86}"/>
              </a:ext>
            </a:extLst>
          </p:cNvPr>
          <p:cNvSpPr txBox="1"/>
          <p:nvPr/>
        </p:nvSpPr>
        <p:spPr>
          <a:xfrm>
            <a:off x="1296140" y="3419659"/>
            <a:ext cx="5012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Phase Based Distance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Accuracy is much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Latency is much lower</a:t>
            </a:r>
            <a:r>
              <a:rPr lang="zh-CN" altLang="en-US" dirty="0"/>
              <a:t>（</a:t>
            </a:r>
            <a:r>
              <a:rPr lang="en-US" altLang="zh-CN" dirty="0"/>
              <a:t>shorter data segment)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Speed resolution is much higher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45C0CC6-1AC0-46BA-9501-9D7C6002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2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F6AF-A986-4182-8489-C261B40A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 1-D Relative Distance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6AA2D3-2D71-4B4B-9EF8-8FA9C293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958" y="2642979"/>
            <a:ext cx="5243014" cy="16003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09F15B-B3A9-43EA-9372-3077DA4B581B}"/>
              </a:ext>
            </a:extLst>
          </p:cNvPr>
          <p:cNvSpPr txBox="1"/>
          <p:nvPr/>
        </p:nvSpPr>
        <p:spPr>
          <a:xfrm>
            <a:off x="913795" y="1749405"/>
            <a:ext cx="399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Low-Latency Acoustic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643384-BAD7-4D8D-B362-B4FC001D0192}"/>
                  </a:ext>
                </a:extLst>
              </p:cNvPr>
              <p:cNvSpPr txBox="1"/>
              <p:nvPr/>
            </p:nvSpPr>
            <p:spPr>
              <a:xfrm>
                <a:off x="1038687" y="2981484"/>
                <a:ext cx="22468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Use continuous wave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𝑓𝑡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0643384-BAD7-4D8D-B362-B4FC001D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87" y="2981484"/>
                <a:ext cx="2246834" cy="923330"/>
              </a:xfrm>
              <a:prstGeom prst="rect">
                <a:avLst/>
              </a:prstGeom>
              <a:blipFill>
                <a:blip r:embed="rId3"/>
                <a:stretch>
                  <a:fillRect l="-2168" t="-3289" r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9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BEDF4-5100-433A-A7AE-64741BEB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读文章遇到的问题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67F3C-1A19-438E-A232-3047448B13AC}"/>
              </a:ext>
            </a:extLst>
          </p:cNvPr>
          <p:cNvSpPr txBox="1"/>
          <p:nvPr/>
        </p:nvSpPr>
        <p:spPr>
          <a:xfrm>
            <a:off x="913795" y="182880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遇到陌生的术语或者方法就会卡住</a:t>
            </a:r>
            <a:endParaRPr lang="en-US" altLang="zh-CN" dirty="0"/>
          </a:p>
          <a:p>
            <a:r>
              <a:rPr lang="zh-CN" altLang="en-US" dirty="0"/>
              <a:t>应该把细节查清楚还是先通篇阅读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5273E-BF1F-4432-B45E-FA55D238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71" y="1859629"/>
            <a:ext cx="3311976" cy="2246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0AF0CB-0058-4520-BDE5-BCFE219C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71" y="4580877"/>
            <a:ext cx="3880393" cy="1943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17FB41-CFE1-4EC3-BC6E-7D7E1CAB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36" y="1363586"/>
            <a:ext cx="2753899" cy="277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79CE-8DC9-4DF4-9DAA-8B45B07A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下周要做的事情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84AF14-76C0-465C-A451-C8D1A8E25CDA}"/>
              </a:ext>
            </a:extLst>
          </p:cNvPr>
          <p:cNvSpPr txBox="1"/>
          <p:nvPr/>
        </p:nvSpPr>
        <p:spPr>
          <a:xfrm>
            <a:off x="913795" y="2015231"/>
            <a:ext cx="588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读完</a:t>
            </a:r>
            <a:r>
              <a:rPr lang="en-US" altLang="zh-CN" dirty="0"/>
              <a:t>Device-Free Gesture Tracking Using Acoustic Signals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64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50168-8485-4F26-9240-5684BBF7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796710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EchoTrack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Acoustic Device-free Hand Tracking on Smart Phones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FE776C-7895-4D21-9281-2060CCAE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07831"/>
            <a:ext cx="4991533" cy="2042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448AFB-5B57-4A95-846B-830DAAE1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3107091"/>
            <a:ext cx="5090601" cy="1112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2EE2F2-6667-445C-AA57-6C494F5D1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910" y="5101861"/>
            <a:ext cx="4976291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5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" y="199662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Model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B50427-05B6-40A6-9839-2D723F4DE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2609"/>
            <a:ext cx="10515600" cy="26527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D6F33-30CB-40D4-A794-D6D3AF91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2053471"/>
            <a:ext cx="10905165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" y="199662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Extract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7D6F33-30CB-40D4-A794-D6D3AF91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0" y="4499622"/>
            <a:ext cx="4675867" cy="1179586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A61DA34-47E3-4E9E-8CA1-0E55A430B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84" y="4620794"/>
            <a:ext cx="5391150" cy="1238250"/>
          </a:xfrm>
        </p:spPr>
      </p:pic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D14A0B49-5092-4B0E-B0C0-78A6781DE703}"/>
              </a:ext>
            </a:extLst>
          </p:cNvPr>
          <p:cNvSpPr/>
          <p:nvPr/>
        </p:nvSpPr>
        <p:spPr>
          <a:xfrm>
            <a:off x="6386652" y="1184417"/>
            <a:ext cx="4829582" cy="2928596"/>
          </a:xfrm>
          <a:prstGeom prst="wedgeEllipseCallout">
            <a:avLst>
              <a:gd name="adj1" fmla="val -86568"/>
              <a:gd name="adj2" fmla="val 789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C64AE1-87C2-40D0-B9C4-10A691A3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583" y="1711443"/>
            <a:ext cx="3201719" cy="1852772"/>
          </a:xfrm>
          <a:prstGeom prst="rect">
            <a:avLst/>
          </a:prstGeom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0A5E9027-4F74-4C96-8910-ADBA9FF455BA}"/>
              </a:ext>
            </a:extLst>
          </p:cNvPr>
          <p:cNvSpPr/>
          <p:nvPr/>
        </p:nvSpPr>
        <p:spPr>
          <a:xfrm>
            <a:off x="1480456" y="1291487"/>
            <a:ext cx="3775847" cy="2714456"/>
          </a:xfrm>
          <a:prstGeom prst="wedgeEllipseCallout">
            <a:avLst>
              <a:gd name="adj1" fmla="val -5219"/>
              <a:gd name="adj2" fmla="val 854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3F0953-4FFE-4AB3-BC8C-B923090A8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86" y="1764769"/>
            <a:ext cx="1928027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Generation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ECB0C-708F-4E4D-8C7F-531EF8EE2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013858"/>
            <a:ext cx="4578404" cy="3076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BC8800-BD0B-4D73-A723-CC3F6955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01" y="1355223"/>
            <a:ext cx="1493649" cy="259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226467-E8DA-400B-BA3E-6A9E1357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9" y="2584237"/>
            <a:ext cx="3246401" cy="731583"/>
          </a:xfrm>
          <a:prstGeom prst="rect">
            <a:avLst/>
          </a:prstGeom>
        </p:spPr>
      </p:pic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08AAF7A5-1FBC-4CBE-96EF-1C474DD0DBD7}"/>
              </a:ext>
            </a:extLst>
          </p:cNvPr>
          <p:cNvSpPr/>
          <p:nvPr/>
        </p:nvSpPr>
        <p:spPr>
          <a:xfrm flipH="1">
            <a:off x="5756363" y="1424897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9567E618-49C8-44F5-BBE2-02E6D3FBF529}"/>
              </a:ext>
            </a:extLst>
          </p:cNvPr>
          <p:cNvSpPr/>
          <p:nvPr/>
        </p:nvSpPr>
        <p:spPr>
          <a:xfrm flipH="1">
            <a:off x="5752004" y="2940188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8953D1-F9BC-4899-8627-1ECC2A3F3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871" y="4424933"/>
            <a:ext cx="1585097" cy="2819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9A4527-9F0D-4A79-B352-2732549F3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350" y="4433754"/>
            <a:ext cx="1928027" cy="251482"/>
          </a:xfrm>
          <a:prstGeom prst="rect">
            <a:avLst/>
          </a:prstGeom>
        </p:spPr>
      </p:pic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833BD3-CE5E-4A8D-A3CB-E5B314439C89}"/>
              </a:ext>
            </a:extLst>
          </p:cNvPr>
          <p:cNvSpPr/>
          <p:nvPr/>
        </p:nvSpPr>
        <p:spPr>
          <a:xfrm flipH="1">
            <a:off x="5752004" y="4551268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960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Generation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F3A3A3-BCF5-4D77-AE90-5CB7372F0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" y="1809750"/>
            <a:ext cx="6276975" cy="3238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5F1E9D-2715-4D51-86AB-445398CE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571" y="2239144"/>
            <a:ext cx="4046571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Receive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08AAF7A5-1FBC-4CBE-96EF-1C474DD0DBD7}"/>
              </a:ext>
            </a:extLst>
          </p:cNvPr>
          <p:cNvSpPr/>
          <p:nvPr/>
        </p:nvSpPr>
        <p:spPr>
          <a:xfrm flipH="1">
            <a:off x="5756363" y="1424897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9567E618-49C8-44F5-BBE2-02E6D3FBF529}"/>
              </a:ext>
            </a:extLst>
          </p:cNvPr>
          <p:cNvSpPr/>
          <p:nvPr/>
        </p:nvSpPr>
        <p:spPr>
          <a:xfrm flipH="1">
            <a:off x="5752004" y="2354521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2A833BD3-CE5E-4A8D-A3CB-E5B314439C89}"/>
              </a:ext>
            </a:extLst>
          </p:cNvPr>
          <p:cNvSpPr/>
          <p:nvPr/>
        </p:nvSpPr>
        <p:spPr>
          <a:xfrm flipH="1">
            <a:off x="5752004" y="4734152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9832F-0230-4587-9D4F-776ED0F6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4" y="1109639"/>
            <a:ext cx="4618120" cy="4412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65435D-CB0B-4D1D-A902-A50D6A0A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5583"/>
            <a:ext cx="5166808" cy="769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3B6666-5814-4A3B-B4DC-559F996E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03" y="2306126"/>
            <a:ext cx="3741744" cy="236240"/>
          </a:xfrm>
          <a:prstGeom prst="rect">
            <a:avLst/>
          </a:prstGeom>
        </p:spPr>
      </p:pic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447FE28C-1F9D-417E-8511-5444D20BCB92}"/>
              </a:ext>
            </a:extLst>
          </p:cNvPr>
          <p:cNvSpPr/>
          <p:nvPr/>
        </p:nvSpPr>
        <p:spPr>
          <a:xfrm flipH="1">
            <a:off x="5756355" y="2898807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3D3D24F-DA7F-402B-B9A7-88E9915AC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87" y="2867822"/>
            <a:ext cx="1745131" cy="2514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390F6A-6CD7-48A8-AA60-32C034BB4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67" y="3101886"/>
            <a:ext cx="2928941" cy="4543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6F669D-E6FF-43BD-9504-D5C734C4C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887" y="3584085"/>
            <a:ext cx="4526672" cy="2133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309FFB-C981-4760-B65B-12726A498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2934" y="3510542"/>
            <a:ext cx="662313" cy="2726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2477ABF-7A58-45FD-927E-F36F95939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6403" y="4255115"/>
            <a:ext cx="4160881" cy="2591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5190F14-1684-4561-82E4-96AF2B79A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8759" y="3882777"/>
            <a:ext cx="3612193" cy="2591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193683-69CF-4AE3-A847-CD2C39B4F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1567" y="4656874"/>
            <a:ext cx="1318374" cy="29720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39F764E-127C-4518-8659-30A1E006F8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1567" y="5020852"/>
            <a:ext cx="1546994" cy="2362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3AF0A8-29C5-44B9-8AD5-B8B8F334AD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2164" y="5020224"/>
            <a:ext cx="3810330" cy="2362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C2B21E7-6CC8-46FE-864F-D4E58B42C8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1769" y="5259915"/>
            <a:ext cx="1303133" cy="23624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D0EF65E-331A-4ABF-830E-E089154885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8776" y="5312024"/>
            <a:ext cx="4057069" cy="19284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3989281-6DFC-42E3-A43C-C9CAF829AB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6931" y="5568035"/>
            <a:ext cx="937341" cy="19813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7D15F85-7AFC-4B82-A37C-802990F089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4724" y="5540279"/>
            <a:ext cx="1204064" cy="2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559C1A-55E0-4AC3-BE13-F7103C81E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49" y="473141"/>
            <a:ext cx="6110077" cy="268153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38FBAA-44B1-4A54-B01C-A2D7F4C7E5D4}"/>
              </a:ext>
            </a:extLst>
          </p:cNvPr>
          <p:cNvSpPr txBox="1"/>
          <p:nvPr/>
        </p:nvSpPr>
        <p:spPr>
          <a:xfrm>
            <a:off x="1821180" y="3154680"/>
            <a:ext cx="8031480" cy="123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 Linotype" panose="02040502050505030304" pitchFamily="18" charset="0"/>
              </a:rPr>
              <a:t>high tracking rates (above 100 Hz) with sub-millimeter accuracy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 Linotype" panose="02040502050505030304" pitchFamily="18" charset="0"/>
              </a:rPr>
              <a:t>consuming power at microwatt levels. </a:t>
            </a:r>
          </a:p>
        </p:txBody>
      </p:sp>
    </p:spTree>
    <p:extLst>
      <p:ext uri="{BB962C8B-B14F-4D97-AF65-F5344CB8AC3E}">
        <p14:creationId xmlns:p14="http://schemas.microsoft.com/office/powerpoint/2010/main" val="18161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 Calculation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A149D-6D96-4A58-A121-6FCE47C3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39" y="1057051"/>
            <a:ext cx="5265876" cy="55935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C95552-E846-4CCC-B6AD-9783A5A4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05" y="2700793"/>
            <a:ext cx="3764307" cy="19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Ranging Accuracy Improvement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DE0F6-B12F-45ED-9C28-75F2098F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1496061"/>
            <a:ext cx="5585944" cy="3055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D4586-A629-4033-BFC3-56BDBF78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93" y="2022517"/>
            <a:ext cx="4883920" cy="11898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E95FA7-2889-4CDD-BDC5-713D430A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278" y="4940408"/>
            <a:ext cx="8310419" cy="17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Ranging Accuracy Improvement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DE0F6-B12F-45ED-9C28-75F2098F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1901057"/>
            <a:ext cx="5585944" cy="30558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416A96-4571-43FF-B700-9491EABC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6" y="1057051"/>
            <a:ext cx="507536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4" y="298770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 Estimation 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79D356-E473-4B4A-9BC8-BF9C2EEE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4" y="4352092"/>
            <a:ext cx="4976291" cy="1783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7BF4A9-F3AC-4E4F-9868-12FDAD7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12" y="1597463"/>
            <a:ext cx="5418290" cy="716342"/>
          </a:xfrm>
          <a:prstGeom prst="rect">
            <a:avLst/>
          </a:prstGeom>
        </p:spPr>
      </p:pic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3AA2399E-3DB9-4DE5-9841-521E9065DE3B}"/>
              </a:ext>
            </a:extLst>
          </p:cNvPr>
          <p:cNvSpPr/>
          <p:nvPr/>
        </p:nvSpPr>
        <p:spPr>
          <a:xfrm flipH="1">
            <a:off x="5355767" y="1921283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93CE748B-4396-4929-B732-60FB9CF4E24D}"/>
              </a:ext>
            </a:extLst>
          </p:cNvPr>
          <p:cNvSpPr/>
          <p:nvPr/>
        </p:nvSpPr>
        <p:spPr>
          <a:xfrm flipH="1">
            <a:off x="5338347" y="3044694"/>
            <a:ext cx="139337" cy="14265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1AA783-4B6C-453A-A5AE-7B557789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12" y="3042524"/>
            <a:ext cx="5517358" cy="10364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BCD0CA-557C-4C2F-9C2E-BFE5A9FE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881" y="3105133"/>
            <a:ext cx="1161131" cy="250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B01D68-0B4E-489B-8DF8-4A3C5A9D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252" y="3820880"/>
            <a:ext cx="3553350" cy="7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32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0" y="343532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8FEC4-1F54-4537-AAE5-89D22F53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87" y="2924853"/>
            <a:ext cx="5342083" cy="31854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A7F33F-2385-4462-906F-4E20DA40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635623"/>
            <a:ext cx="5410669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1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0" y="343532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88175D-C10F-43B6-AD25-7958ACC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35" y="1350654"/>
            <a:ext cx="8735194" cy="46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3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5E657-8D5D-47A5-8325-992B1008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0" y="343532"/>
            <a:ext cx="7173686" cy="758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2AC24-95D2-4DF5-93E1-63A75EB8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0" y="1101813"/>
            <a:ext cx="10685393" cy="489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5BF757B-4790-4648-9D30-E54DE95B1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70" y="377673"/>
            <a:ext cx="5845047" cy="33683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F38309-E6C3-4FCC-A7C8-26E33EA8B174}"/>
              </a:ext>
            </a:extLst>
          </p:cNvPr>
          <p:cNvSpPr txBox="1"/>
          <p:nvPr/>
        </p:nvSpPr>
        <p:spPr>
          <a:xfrm>
            <a:off x="1260630" y="4039340"/>
            <a:ext cx="10085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Each photodiode has a limited field-of-view and thus perceives the light reflected only by a small region of the eye. As the pupil moves, it weakens the light reflected in its direction; as the pupil narrows or widens during constriction or dilation, it absorbs less or more light, resulting into a global rise or fall of reflected light. Thus, pupil movement and pupillary response result in changes in reflected light, providing the basis for tracking pupil’s position and size.</a:t>
            </a:r>
            <a:endParaRPr lang="zh-CN" altLang="zh-CN" sz="2000" dirty="0">
              <a:latin typeface="Palatino Linotype" panose="02040502050505030304" pitchFamily="18" charset="0"/>
            </a:endParaRPr>
          </a:p>
          <a:p>
            <a:endParaRPr lang="zh-CN" alt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E3202-53D6-4B8B-AD91-1F66760E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Palatino Linotype" panose="02040502050505030304" pitchFamily="18" charset="0"/>
              </a:rPr>
              <a:t>challenge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55F8A-C92F-4135-B3A6-7057F1904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Palatino Linotype" panose="02040502050505030304" pitchFamily="18" charset="0"/>
              </a:rPr>
              <a:t> a sub-millimeter pupil movement or size variation can result in negligible differences in reflected light intensities sensed by the photodiodes, which severely limits the system’s sensing resolution and accuracy.</a:t>
            </a:r>
          </a:p>
          <a:p>
            <a:r>
              <a:rPr lang="en-US" altLang="zh-CN" dirty="0">
                <a:latin typeface="Palatino Linotype" panose="02040502050505030304" pitchFamily="18" charset="0"/>
              </a:rPr>
              <a:t>even though photodiodes consume low power, realizing high tracking rates with microwatt-level power consumption is still challenging.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1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752C9A-6D6E-4F5A-B51F-330438FC6E82}"/>
              </a:ext>
            </a:extLst>
          </p:cNvPr>
          <p:cNvSpPr txBox="1"/>
          <p:nvPr/>
        </p:nvSpPr>
        <p:spPr>
          <a:xfrm>
            <a:off x="1645920" y="3299460"/>
            <a:ext cx="85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Sensing with Multiple NIR Lights</a:t>
            </a:r>
            <a:r>
              <a:rPr lang="zh-CN" altLang="en-US" dirty="0">
                <a:latin typeface="Palatino Linotype" panose="02040502050505030304" pitchFamily="18" charset="0"/>
              </a:rPr>
              <a:t>：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M NIR lights with N photodiodes, providing M × N data points with (M + N ) hardware components at each time instance.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D20245-154C-4FB2-AF14-0446D1B28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50" y="1093380"/>
            <a:ext cx="8314140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814A5-3EE9-4A42-ABA5-07D7E436A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38" y="677966"/>
            <a:ext cx="5084089" cy="36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AB0F5-2A69-4AFF-80D3-A1EE5BE39C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这周做了哪些事情？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79289E-1AEE-41BB-BD11-709CA0053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26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430B9-AF23-46E1-B311-566B6AA9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1258F-AEE3-4449-824B-3E370D1F1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</a:p>
          <a:p>
            <a:pPr lvl="1"/>
            <a:r>
              <a:rPr lang="zh-CN" altLang="en-US" dirty="0"/>
              <a:t>信号与系统</a:t>
            </a:r>
            <a:endParaRPr lang="en-US" altLang="zh-CN" dirty="0"/>
          </a:p>
          <a:p>
            <a:pPr lvl="2"/>
            <a:r>
              <a:rPr lang="zh-CN" altLang="en-US" dirty="0"/>
              <a:t>实验课和</a:t>
            </a:r>
            <a:r>
              <a:rPr lang="en-US" altLang="zh-CN" dirty="0"/>
              <a:t>OOAD</a:t>
            </a:r>
            <a:r>
              <a:rPr lang="zh-CN" altLang="en-US" dirty="0"/>
              <a:t>冲突，只旁听了理论课</a:t>
            </a:r>
            <a:endParaRPr lang="en-US" altLang="zh-CN" dirty="0"/>
          </a:p>
          <a:p>
            <a:pPr lvl="2"/>
            <a:r>
              <a:rPr lang="zh-CN" altLang="en-US" dirty="0"/>
              <a:t>读完第一章，完成练习</a:t>
            </a:r>
            <a:endParaRPr lang="en-US" altLang="zh-CN" dirty="0"/>
          </a:p>
          <a:p>
            <a:r>
              <a:rPr lang="en-US" altLang="zh-CN" dirty="0"/>
              <a:t>Reading</a:t>
            </a:r>
          </a:p>
          <a:p>
            <a:pPr lvl="1"/>
            <a:r>
              <a:rPr lang="en-US" altLang="zh-CN" dirty="0"/>
              <a:t>Device-Free Gesture Tracking Using Acoustic Signals</a:t>
            </a:r>
          </a:p>
          <a:p>
            <a:pPr lvl="2"/>
            <a:r>
              <a:rPr lang="zh-CN" altLang="en-US" dirty="0"/>
              <a:t>概要</a:t>
            </a:r>
            <a:endParaRPr lang="en-US" altLang="zh-CN" dirty="0"/>
          </a:p>
          <a:p>
            <a:pPr lvl="2"/>
            <a:r>
              <a:rPr lang="en-US" altLang="zh-CN" dirty="0"/>
              <a:t>Gesture Tracking </a:t>
            </a:r>
            <a:r>
              <a:rPr lang="zh-CN" altLang="en-US" dirty="0"/>
              <a:t>相关技术</a:t>
            </a:r>
            <a:endParaRPr lang="en-US" altLang="zh-CN" dirty="0"/>
          </a:p>
          <a:p>
            <a:pPr lvl="2"/>
            <a:r>
              <a:rPr lang="en-US" altLang="zh-CN" dirty="0"/>
              <a:t>LLAP</a:t>
            </a:r>
            <a:r>
              <a:rPr lang="zh-CN" altLang="en-US" dirty="0"/>
              <a:t>方法</a:t>
            </a:r>
            <a:endParaRPr lang="en-US" altLang="zh-CN" dirty="0"/>
          </a:p>
        </p:txBody>
      </p:sp>
      <p:pic>
        <p:nvPicPr>
          <p:cNvPr id="1026" name="Picture 2" descr="ä¿¡å·ä¸ç³»ç» å¥¥æ¬æµ·å§çåçæå°çµæ">
            <a:extLst>
              <a:ext uri="{FF2B5EF4-FFF2-40B4-BE49-F238E27FC236}">
                <a16:creationId xmlns:a16="http://schemas.microsoft.com/office/drawing/2014/main" id="{4DAF160D-C1A0-4CFC-A7DD-E1BACDCD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85" y="1732449"/>
            <a:ext cx="1717998" cy="22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F94ABC-A53A-4A26-A7FD-BCD1EEC7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709" y="1732449"/>
            <a:ext cx="1717998" cy="22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5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2539A-1DE8-4FED-A0BD-14237C74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Device-Free Gesture Tracking Using Acoustic Signals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35B10-8A76-4C43-A71E-EEA88CA2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文章的主要工作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Low-Latency Acoustic Phase</a:t>
            </a:r>
            <a:r>
              <a:rPr lang="zh-CN" altLang="en-US" dirty="0"/>
              <a:t>方法，利用</a:t>
            </a:r>
            <a:r>
              <a:rPr lang="en-US" altLang="zh-CN" dirty="0"/>
              <a:t>Mobile device </a:t>
            </a:r>
            <a:r>
              <a:rPr lang="zh-CN" altLang="en-US" dirty="0"/>
              <a:t>里的已有设备实现手势识别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COTS</a:t>
            </a:r>
            <a:r>
              <a:rPr lang="zh-CN" altLang="en-US" dirty="0"/>
              <a:t>设备实现毫米级精度和</a:t>
            </a:r>
            <a:r>
              <a:rPr lang="en-US" altLang="zh-CN" dirty="0"/>
              <a:t>15ms</a:t>
            </a:r>
            <a:r>
              <a:rPr lang="zh-CN" altLang="en-US" dirty="0"/>
              <a:t>以下延迟的手势识别</a:t>
            </a:r>
            <a:r>
              <a:rPr lang="en-US" altLang="zh-CN" dirty="0"/>
              <a:t>(</a:t>
            </a:r>
            <a:r>
              <a:rPr lang="zh-CN" altLang="en-US" dirty="0"/>
              <a:t>适用</a:t>
            </a:r>
            <a:r>
              <a:rPr lang="en-US" altLang="zh-CN" dirty="0"/>
              <a:t>1-D,2-D</a:t>
            </a:r>
            <a:r>
              <a:rPr lang="zh-CN" altLang="en-US" dirty="0"/>
              <a:t>情况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低于</a:t>
            </a:r>
            <a:r>
              <a:rPr lang="en-US" altLang="zh-CN" dirty="0"/>
              <a:t>3%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使用</a:t>
            </a:r>
            <a:endParaRPr lang="en-US" altLang="zh-CN" dirty="0"/>
          </a:p>
          <a:p>
            <a:pPr lvl="1"/>
            <a:r>
              <a:rPr lang="zh-CN" altLang="en-US" dirty="0"/>
              <a:t>亮点：不需要额外的设备支持，在手机或其他有收发声音的设备中安装软件即可实现</a:t>
            </a:r>
            <a:endParaRPr lang="en-US" altLang="zh-CN" dirty="0"/>
          </a:p>
          <a:p>
            <a:pPr marL="4500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438</Words>
  <Application>Microsoft Office PowerPoint</Application>
  <PresentationFormat>宽屏</PresentationFormat>
  <Paragraphs>55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Arial</vt:lpstr>
      <vt:lpstr>Cambria Math</vt:lpstr>
      <vt:lpstr>Palatino Linotype</vt:lpstr>
      <vt:lpstr>Times New Roman</vt:lpstr>
      <vt:lpstr>Office 主题​​</vt:lpstr>
      <vt:lpstr>Battery-Free Eye Tracker on Glasses</vt:lpstr>
      <vt:lpstr>PowerPoint 演示文稿</vt:lpstr>
      <vt:lpstr>PowerPoint 演示文稿</vt:lpstr>
      <vt:lpstr>challenge</vt:lpstr>
      <vt:lpstr>PowerPoint 演示文稿</vt:lpstr>
      <vt:lpstr>PowerPoint 演示文稿</vt:lpstr>
      <vt:lpstr>这周做了哪些事情？</vt:lpstr>
      <vt:lpstr>PowerPoint 演示文稿</vt:lpstr>
      <vt:lpstr>Device-Free Gesture Tracking Using Acoustic Signals </vt:lpstr>
      <vt:lpstr>Measure 1-D Relative Distance</vt:lpstr>
      <vt:lpstr>Measure 1-D Relative Distance</vt:lpstr>
      <vt:lpstr>读文章遇到的问题</vt:lpstr>
      <vt:lpstr>下周要做的事情</vt:lpstr>
      <vt:lpstr>EchoTrack: Acoustic Device-free Hand Tracking on Smart Phones</vt:lpstr>
      <vt:lpstr>Basic Model</vt:lpstr>
      <vt:lpstr>Distance Extract </vt:lpstr>
      <vt:lpstr>Signal Generation</vt:lpstr>
      <vt:lpstr>Signal Generation</vt:lpstr>
      <vt:lpstr>Signal Receive</vt:lpstr>
      <vt:lpstr>Coordinates Calculation</vt:lpstr>
      <vt:lpstr>Ranging Accuracy Improvement</vt:lpstr>
      <vt:lpstr>Ranging Accuracy Improvement</vt:lpstr>
      <vt:lpstr>Trajectory Estimation 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冠辉 叶</dc:creator>
  <cp:lastModifiedBy>冠辉 叶</cp:lastModifiedBy>
  <cp:revision>25</cp:revision>
  <dcterms:created xsi:type="dcterms:W3CDTF">2019-09-15T08:31:07Z</dcterms:created>
  <dcterms:modified xsi:type="dcterms:W3CDTF">2019-10-23T10:58:57Z</dcterms:modified>
</cp:coreProperties>
</file>